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0" autoAdjust="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3DD46E-35C6-4F5D-BEC1-3452DFA6167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C4B018E-3D7C-47EF-ADB7-DF58B413EFB6}">
      <dgm:prSet/>
      <dgm:spPr/>
      <dgm:t>
        <a:bodyPr/>
        <a:lstStyle/>
        <a:p>
          <a:r>
            <a:rPr lang="en-US" b="1" i="0" dirty="0" err="1" smtClean="0"/>
            <a:t>WorldSkills</a:t>
          </a:r>
          <a:r>
            <a:rPr lang="en-US" b="1" i="0" dirty="0" smtClean="0"/>
            <a:t> Competition</a:t>
          </a:r>
          <a:r>
            <a:rPr lang="ru-RU" b="1" i="0" dirty="0" smtClean="0"/>
            <a:t> </a:t>
          </a:r>
          <a:endParaRPr lang="en-US" dirty="0"/>
        </a:p>
      </dgm:t>
    </dgm:pt>
    <dgm:pt modelId="{B0D6996F-B594-4161-8B75-21D29CD86BEB}" type="parTrans" cxnId="{0D63B282-E8B7-4390-9462-D81365D056BD}">
      <dgm:prSet/>
      <dgm:spPr/>
      <dgm:t>
        <a:bodyPr/>
        <a:lstStyle/>
        <a:p>
          <a:endParaRPr lang="ru-RU"/>
        </a:p>
      </dgm:t>
    </dgm:pt>
    <dgm:pt modelId="{36018177-F58F-4457-B88F-F16D319FE23E}" type="sibTrans" cxnId="{0D63B282-E8B7-4390-9462-D81365D056BD}">
      <dgm:prSet/>
      <dgm:spPr/>
      <dgm:t>
        <a:bodyPr/>
        <a:lstStyle/>
        <a:p>
          <a:endParaRPr lang="ru-RU"/>
        </a:p>
      </dgm:t>
    </dgm:pt>
    <dgm:pt modelId="{C60C6D81-2388-4F14-BA2F-996168893FFE}">
      <dgm:prSet/>
      <dgm:spPr/>
      <dgm:t>
        <a:bodyPr/>
        <a:lstStyle/>
        <a:p>
          <a:r>
            <a:rPr lang="ru-RU" b="1" i="0" dirty="0" smtClean="0"/>
            <a:t>юниоры </a:t>
          </a:r>
          <a:r>
            <a:rPr lang="en-US" b="1" i="0" dirty="0" err="1" smtClean="0"/>
            <a:t>WorldSkills</a:t>
          </a:r>
          <a:r>
            <a:rPr lang="ru-RU" b="1" i="0" dirty="0" smtClean="0"/>
            <a:t> </a:t>
          </a:r>
          <a:endParaRPr lang="en-US" dirty="0"/>
        </a:p>
      </dgm:t>
    </dgm:pt>
    <dgm:pt modelId="{F1D44608-8B23-4BFE-9244-D2083646088C}" type="parTrans" cxnId="{E439F7F0-0122-410B-8832-60EAD585CCF8}">
      <dgm:prSet/>
      <dgm:spPr/>
      <dgm:t>
        <a:bodyPr/>
        <a:lstStyle/>
        <a:p>
          <a:endParaRPr lang="ru-RU"/>
        </a:p>
      </dgm:t>
    </dgm:pt>
    <dgm:pt modelId="{B82E56E9-2A33-4129-8899-3AB90B604408}" type="sibTrans" cxnId="{E439F7F0-0122-410B-8832-60EAD585CCF8}">
      <dgm:prSet/>
      <dgm:spPr/>
      <dgm:t>
        <a:bodyPr/>
        <a:lstStyle/>
        <a:p>
          <a:endParaRPr lang="ru-RU"/>
        </a:p>
      </dgm:t>
    </dgm:pt>
    <dgm:pt modelId="{A8C93DD3-CA90-4A19-9335-6FE001F0A38D}">
      <dgm:prSet/>
      <dgm:spPr/>
      <dgm:t>
        <a:bodyPr/>
        <a:lstStyle/>
        <a:p>
          <a:r>
            <a:rPr lang="ru-RU" dirty="0" smtClean="0"/>
            <a:t>СТУДЕНТЫ КОЛЛЕДЖЕЙ И ТЕХНИКУМОВ В ВОЗРАСТЕ ДО 22 ЛЕТ</a:t>
          </a:r>
          <a:endParaRPr lang="ru-RU" dirty="0"/>
        </a:p>
      </dgm:t>
    </dgm:pt>
    <dgm:pt modelId="{617CE7E1-2677-41A2-8EAE-62C56444618E}" type="parTrans" cxnId="{45668E9A-AE62-4B69-9F59-E72488D729E0}">
      <dgm:prSet/>
      <dgm:spPr/>
    </dgm:pt>
    <dgm:pt modelId="{C88645DB-499B-4CDF-95DB-27FDA80EB9C8}" type="sibTrans" cxnId="{45668E9A-AE62-4B69-9F59-E72488D729E0}">
      <dgm:prSet/>
      <dgm:spPr/>
    </dgm:pt>
    <dgm:pt modelId="{74CFD733-46A8-4A2F-BB3B-23070B7DE283}">
      <dgm:prSet/>
      <dgm:spPr/>
      <dgm:t>
        <a:bodyPr/>
        <a:lstStyle/>
        <a:p>
          <a:r>
            <a:rPr lang="ru-RU" dirty="0" smtClean="0"/>
            <a:t>16 ЛЕТ И МЛАДШЕ</a:t>
          </a:r>
          <a:endParaRPr lang="ru-RU" dirty="0"/>
        </a:p>
      </dgm:t>
    </dgm:pt>
    <dgm:pt modelId="{0CE03161-9DA1-43D1-BA89-6CBE935F53D1}" type="parTrans" cxnId="{9A46FC4B-B46B-40CF-8017-4D9F28D02111}">
      <dgm:prSet/>
      <dgm:spPr/>
    </dgm:pt>
    <dgm:pt modelId="{B2FED460-503A-4E2D-A5F1-EEC70560A018}" type="sibTrans" cxnId="{9A46FC4B-B46B-40CF-8017-4D9F28D02111}">
      <dgm:prSet/>
      <dgm:spPr/>
    </dgm:pt>
    <dgm:pt modelId="{63086E37-843C-4514-AD0E-2BE41B705E92}" type="pres">
      <dgm:prSet presAssocID="{823DD46E-35C6-4F5D-BEC1-3452DFA61674}" presName="Name0" presStyleCnt="0">
        <dgm:presLayoutVars>
          <dgm:dir/>
          <dgm:animLvl val="lvl"/>
          <dgm:resizeHandles/>
        </dgm:presLayoutVars>
      </dgm:prSet>
      <dgm:spPr/>
    </dgm:pt>
    <dgm:pt modelId="{BAD53385-4CBE-4267-A0E4-7D001AD9A135}" type="pres">
      <dgm:prSet presAssocID="{FC4B018E-3D7C-47EF-ADB7-DF58B413EFB6}" presName="linNode" presStyleCnt="0"/>
      <dgm:spPr/>
    </dgm:pt>
    <dgm:pt modelId="{6480F045-EEA9-4F15-B518-94EE4B558A18}" type="pres">
      <dgm:prSet presAssocID="{FC4B018E-3D7C-47EF-ADB7-DF58B413EFB6}" presName="parentShp" presStyleLbl="node1" presStyleIdx="0" presStyleCnt="2">
        <dgm:presLayoutVars>
          <dgm:bulletEnabled val="1"/>
        </dgm:presLayoutVars>
      </dgm:prSet>
      <dgm:spPr/>
    </dgm:pt>
    <dgm:pt modelId="{47DD6FF3-F051-4E7A-9EDC-A92C99FD8401}" type="pres">
      <dgm:prSet presAssocID="{FC4B018E-3D7C-47EF-ADB7-DF58B413EFB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A30EAB-E71C-420A-9610-A38C009D9314}" type="pres">
      <dgm:prSet presAssocID="{36018177-F58F-4457-B88F-F16D319FE23E}" presName="spacing" presStyleCnt="0"/>
      <dgm:spPr/>
    </dgm:pt>
    <dgm:pt modelId="{0BB44F63-DB24-4A02-A4D0-25938AEC3C36}" type="pres">
      <dgm:prSet presAssocID="{C60C6D81-2388-4F14-BA2F-996168893FFE}" presName="linNode" presStyleCnt="0"/>
      <dgm:spPr/>
    </dgm:pt>
    <dgm:pt modelId="{243C5D15-8204-4A9B-9EC9-082703971603}" type="pres">
      <dgm:prSet presAssocID="{C60C6D81-2388-4F14-BA2F-996168893FFE}" presName="parentShp" presStyleLbl="node1" presStyleIdx="1" presStyleCnt="2">
        <dgm:presLayoutVars>
          <dgm:bulletEnabled val="1"/>
        </dgm:presLayoutVars>
      </dgm:prSet>
      <dgm:spPr/>
    </dgm:pt>
    <dgm:pt modelId="{212ECD84-5CC1-4C48-854D-46BCEF6C4DD5}" type="pres">
      <dgm:prSet presAssocID="{C60C6D81-2388-4F14-BA2F-996168893FF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C35CAB-69C3-4631-A0BF-64B68F4A69DD}" type="presOf" srcId="{823DD46E-35C6-4F5D-BEC1-3452DFA61674}" destId="{63086E37-843C-4514-AD0E-2BE41B705E92}" srcOrd="0" destOrd="0" presId="urn:microsoft.com/office/officeart/2005/8/layout/vList6"/>
    <dgm:cxn modelId="{4E5509F8-88E6-4DC1-AC70-CC0BC1A319E0}" type="presOf" srcId="{FC4B018E-3D7C-47EF-ADB7-DF58B413EFB6}" destId="{6480F045-EEA9-4F15-B518-94EE4B558A18}" srcOrd="0" destOrd="0" presId="urn:microsoft.com/office/officeart/2005/8/layout/vList6"/>
    <dgm:cxn modelId="{E439F7F0-0122-410B-8832-60EAD585CCF8}" srcId="{823DD46E-35C6-4F5D-BEC1-3452DFA61674}" destId="{C60C6D81-2388-4F14-BA2F-996168893FFE}" srcOrd="1" destOrd="0" parTransId="{F1D44608-8B23-4BFE-9244-D2083646088C}" sibTransId="{B82E56E9-2A33-4129-8899-3AB90B604408}"/>
    <dgm:cxn modelId="{0D63B282-E8B7-4390-9462-D81365D056BD}" srcId="{823DD46E-35C6-4F5D-BEC1-3452DFA61674}" destId="{FC4B018E-3D7C-47EF-ADB7-DF58B413EFB6}" srcOrd="0" destOrd="0" parTransId="{B0D6996F-B594-4161-8B75-21D29CD86BEB}" sibTransId="{36018177-F58F-4457-B88F-F16D319FE23E}"/>
    <dgm:cxn modelId="{1B08A1B8-F00F-45C6-9FC6-C08974BD34D7}" type="presOf" srcId="{74CFD733-46A8-4A2F-BB3B-23070B7DE283}" destId="{212ECD84-5CC1-4C48-854D-46BCEF6C4DD5}" srcOrd="0" destOrd="0" presId="urn:microsoft.com/office/officeart/2005/8/layout/vList6"/>
    <dgm:cxn modelId="{0FDA4B71-28C6-4CD5-9639-06890A2CF7FE}" type="presOf" srcId="{C60C6D81-2388-4F14-BA2F-996168893FFE}" destId="{243C5D15-8204-4A9B-9EC9-082703971603}" srcOrd="0" destOrd="0" presId="urn:microsoft.com/office/officeart/2005/8/layout/vList6"/>
    <dgm:cxn modelId="{45668E9A-AE62-4B69-9F59-E72488D729E0}" srcId="{FC4B018E-3D7C-47EF-ADB7-DF58B413EFB6}" destId="{A8C93DD3-CA90-4A19-9335-6FE001F0A38D}" srcOrd="0" destOrd="0" parTransId="{617CE7E1-2677-41A2-8EAE-62C56444618E}" sibTransId="{C88645DB-499B-4CDF-95DB-27FDA80EB9C8}"/>
    <dgm:cxn modelId="{D4BD5D98-0745-4748-B158-500B8639D2B7}" type="presOf" srcId="{A8C93DD3-CA90-4A19-9335-6FE001F0A38D}" destId="{47DD6FF3-F051-4E7A-9EDC-A92C99FD8401}" srcOrd="0" destOrd="0" presId="urn:microsoft.com/office/officeart/2005/8/layout/vList6"/>
    <dgm:cxn modelId="{9A46FC4B-B46B-40CF-8017-4D9F28D02111}" srcId="{C60C6D81-2388-4F14-BA2F-996168893FFE}" destId="{74CFD733-46A8-4A2F-BB3B-23070B7DE283}" srcOrd="0" destOrd="0" parTransId="{0CE03161-9DA1-43D1-BA89-6CBE935F53D1}" sibTransId="{B2FED460-503A-4E2D-A5F1-EEC70560A018}"/>
    <dgm:cxn modelId="{9B7C046B-572A-49EA-B292-FABA19A552E6}" type="presParOf" srcId="{63086E37-843C-4514-AD0E-2BE41B705E92}" destId="{BAD53385-4CBE-4267-A0E4-7D001AD9A135}" srcOrd="0" destOrd="0" presId="urn:microsoft.com/office/officeart/2005/8/layout/vList6"/>
    <dgm:cxn modelId="{05CE58C7-DA9C-4EAA-878E-B122A2B0B249}" type="presParOf" srcId="{BAD53385-4CBE-4267-A0E4-7D001AD9A135}" destId="{6480F045-EEA9-4F15-B518-94EE4B558A18}" srcOrd="0" destOrd="0" presId="urn:microsoft.com/office/officeart/2005/8/layout/vList6"/>
    <dgm:cxn modelId="{EB61F456-F599-434A-889A-36538EAB1DAF}" type="presParOf" srcId="{BAD53385-4CBE-4267-A0E4-7D001AD9A135}" destId="{47DD6FF3-F051-4E7A-9EDC-A92C99FD8401}" srcOrd="1" destOrd="0" presId="urn:microsoft.com/office/officeart/2005/8/layout/vList6"/>
    <dgm:cxn modelId="{5B4A3100-EEBF-46EC-85F2-4E951FA3FB63}" type="presParOf" srcId="{63086E37-843C-4514-AD0E-2BE41B705E92}" destId="{ACA30EAB-E71C-420A-9610-A38C009D9314}" srcOrd="1" destOrd="0" presId="urn:microsoft.com/office/officeart/2005/8/layout/vList6"/>
    <dgm:cxn modelId="{AD8EC4EC-7C84-44FD-8E25-EC146058B7C8}" type="presParOf" srcId="{63086E37-843C-4514-AD0E-2BE41B705E92}" destId="{0BB44F63-DB24-4A02-A4D0-25938AEC3C36}" srcOrd="2" destOrd="0" presId="urn:microsoft.com/office/officeart/2005/8/layout/vList6"/>
    <dgm:cxn modelId="{8C50E7C8-8C5D-42F9-B093-7B44DC6741E7}" type="presParOf" srcId="{0BB44F63-DB24-4A02-A4D0-25938AEC3C36}" destId="{243C5D15-8204-4A9B-9EC9-082703971603}" srcOrd="0" destOrd="0" presId="urn:microsoft.com/office/officeart/2005/8/layout/vList6"/>
    <dgm:cxn modelId="{4C587EFB-B7EE-436D-A2E0-491854BE26D9}" type="presParOf" srcId="{0BB44F63-DB24-4A02-A4D0-25938AEC3C36}" destId="{212ECD84-5CC1-4C48-854D-46BCEF6C4DD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DD6FF3-F051-4E7A-9EDC-A92C99FD8401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СТУДЕНТЫ КОЛЛЕДЖЕЙ И ТЕХНИКУМОВ В ВОЗРАСТЕ ДО 22 ЛЕТ</a:t>
          </a:r>
          <a:endParaRPr lang="ru-RU" sz="2900" kern="1200" dirty="0"/>
        </a:p>
      </dsp:txBody>
      <dsp:txXfrm>
        <a:off x="3291839" y="552"/>
        <a:ext cx="4937760" cy="2154694"/>
      </dsp:txXfrm>
    </dsp:sp>
    <dsp:sp modelId="{6480F045-EEA9-4F15-B518-94EE4B558A18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i="0" kern="1200" dirty="0" err="1" smtClean="0"/>
            <a:t>WorldSkills</a:t>
          </a:r>
          <a:r>
            <a:rPr lang="en-US" sz="2200" b="1" i="0" kern="1200" dirty="0" smtClean="0"/>
            <a:t> Competition</a:t>
          </a:r>
          <a:r>
            <a:rPr lang="ru-RU" sz="2200" b="1" i="0" kern="1200" dirty="0" smtClean="0"/>
            <a:t> </a:t>
          </a:r>
          <a:endParaRPr lang="en-US" sz="2200" kern="1200" dirty="0"/>
        </a:p>
      </dsp:txBody>
      <dsp:txXfrm>
        <a:off x="0" y="552"/>
        <a:ext cx="3291840" cy="2154694"/>
      </dsp:txXfrm>
    </dsp:sp>
    <dsp:sp modelId="{212ECD84-5CC1-4C48-854D-46BCEF6C4DD5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15" tIns="18415" rIns="18415" bIns="18415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16 ЛЕТ И МЛАДШЕ</a:t>
          </a:r>
          <a:endParaRPr lang="ru-RU" sz="2900" kern="1200" dirty="0"/>
        </a:p>
      </dsp:txBody>
      <dsp:txXfrm>
        <a:off x="3291839" y="2370716"/>
        <a:ext cx="4937760" cy="2154694"/>
      </dsp:txXfrm>
    </dsp:sp>
    <dsp:sp modelId="{243C5D15-8204-4A9B-9EC9-082703971603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юниоры </a:t>
          </a:r>
          <a:r>
            <a:rPr lang="en-US" sz="2200" b="1" i="0" kern="1200" dirty="0" err="1" smtClean="0"/>
            <a:t>WorldSkills</a:t>
          </a:r>
          <a:r>
            <a:rPr lang="ru-RU" sz="2200" b="1" i="0" kern="1200" dirty="0" smtClean="0"/>
            <a:t> </a:t>
          </a:r>
          <a:endParaRPr lang="en-US" sz="2200" kern="1200" dirty="0"/>
        </a:p>
      </dsp:txBody>
      <dsp:txXfrm>
        <a:off x="0" y="2370716"/>
        <a:ext cx="3291840" cy="215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88;&#1072;&#1073;&#1086;&#1090;&#1099;%20&#1074;&#1086;&#1088;&#1083;&#1076;&#1089;&#1082;&#1080;&#1083;&#1089;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ВОРЛДСКИЛС – МОЛОДЫЕ ПРОФЕССИОНАЛЫ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C00000"/>
                </a:solidFill>
                <a:hlinkClick r:id="rId2" action="ppaction://hlinkfile"/>
              </a:rPr>
              <a:t>Работы ВОРЛДСКИЛС</a:t>
            </a:r>
            <a:endParaRPr lang="ru-RU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177129">
            <a:off x="457200" y="274638"/>
            <a:ext cx="8229600" cy="3298378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6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221088"/>
            <a:ext cx="8229600" cy="233712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WORLDSKILLS – ЭТО МЕЖДУНАРОДНОЕ НЕКОММЕРЧЕСКОЕ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ДВИЖЕНИЕ.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цель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C00000"/>
                </a:solidFill>
              </a:rPr>
              <a:t>Повышение престижа рабочих профессий и развитие профессионального образования </a:t>
            </a:r>
            <a:r>
              <a:rPr lang="ru-RU" dirty="0" smtClean="0"/>
              <a:t>путем гармонизации лучших практик и профессиональных стандартов во всем мире посредством организации и проведения конкурсов профессионального мастерства, как в каждой отдельной стране, так и во всем мире в целом.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/>
              <a:t>МИССИЯ</a:t>
            </a:r>
            <a:br>
              <a:rPr lang="ru-RU" b="1" cap="all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Развитие </a:t>
            </a:r>
            <a:r>
              <a:rPr lang="ru-RU" dirty="0" smtClean="0"/>
              <a:t>профессиональных компетенций, повышение престижа высококвалифицированных кадров, демонстрация важности компетенций для экономического роста и личного успеха.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возникновения ВОРЛДСКИЛС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Движение </a:t>
            </a:r>
            <a:r>
              <a:rPr lang="ru-RU" b="1" dirty="0" err="1" smtClean="0"/>
              <a:t>WorldSkills</a:t>
            </a:r>
            <a:r>
              <a:rPr lang="ru-RU" b="1" dirty="0" smtClean="0"/>
              <a:t> </a:t>
            </a:r>
            <a:r>
              <a:rPr lang="ru-RU" b="1" dirty="0" err="1" smtClean="0"/>
              <a:t>International</a:t>
            </a:r>
            <a:r>
              <a:rPr lang="ru-RU" b="1" dirty="0" smtClean="0"/>
              <a:t> (WSI)</a:t>
            </a:r>
            <a:r>
              <a:rPr lang="ru-RU" dirty="0" smtClean="0"/>
              <a:t> зародилось в послевоенные годы в Испании </a:t>
            </a:r>
            <a:r>
              <a:rPr lang="ru-RU" dirty="0" smtClean="0">
                <a:solidFill>
                  <a:srgbClr val="C00000"/>
                </a:solidFill>
              </a:rPr>
              <a:t>(1947 год), </a:t>
            </a:r>
            <a:r>
              <a:rPr lang="ru-RU" dirty="0" smtClean="0"/>
              <a:t>когда миру катастрофически не хватало квалифицированных рабочих рук. Первые чемпионаты проводились с целью популяризации рабочих профессий и повышения их престижа. Сегодня это эффективный инструмент подготовки кадров в соответствии с мировыми стандартами и потребностями новых высокотехнологичных производств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2012</a:t>
            </a:r>
            <a:r>
              <a:rPr lang="ru-RU" dirty="0" smtClean="0"/>
              <a:t> год присоединилась Россия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ВОРЛДСКИЛС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Компетенции ВОРЛДСКИЛС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40000" lnSpcReduction="20000"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Учитель технологии</a:t>
            </a:r>
          </a:p>
          <a:p>
            <a:r>
              <a:rPr lang="ru-RU" dirty="0" smtClean="0"/>
              <a:t>Компетенция «Учитель технологии» отражает современные требования к преподаванию в области техники и технологий, к обучению через решение современных производственно-технологических задач, к организации проектной и исследовательской деятельности обучающихся, организации рабочего пространства в специализированных мастерских и лабораториях.</a:t>
            </a:r>
          </a:p>
          <a:p>
            <a:r>
              <a:rPr lang="ru-RU" b="1" dirty="0" smtClean="0"/>
              <a:t>Конкурсное задание</a:t>
            </a:r>
            <a:endParaRPr lang="ru-RU" dirty="0" smtClean="0"/>
          </a:p>
          <a:p>
            <a:r>
              <a:rPr lang="ru-RU" dirty="0" smtClean="0"/>
              <a:t>Конкурсное задание представляет собой:</a:t>
            </a:r>
          </a:p>
          <a:p>
            <a:pPr lvl="0"/>
            <a:r>
              <a:rPr lang="ru-RU" dirty="0" smtClean="0"/>
              <a:t>организацию проектно-практической работы обучающихся; </a:t>
            </a:r>
          </a:p>
          <a:p>
            <a:pPr lvl="0"/>
            <a:r>
              <a:rPr lang="ru-RU" dirty="0" smtClean="0"/>
              <a:t>организацию внеурочной деятельности (направленной на популяризацию передовых/перспективных технологий);</a:t>
            </a:r>
          </a:p>
          <a:p>
            <a:pPr lvl="0"/>
            <a:r>
              <a:rPr lang="ru-RU" dirty="0" smtClean="0"/>
              <a:t>разработку 3D модели для проведения практической работы с обучающимися;</a:t>
            </a:r>
          </a:p>
          <a:p>
            <a:pPr lvl="0"/>
            <a:r>
              <a:rPr lang="ru-RU" dirty="0" smtClean="0"/>
              <a:t>разработку поурочного тематического планирования по одному из разделов (модулей) программы;</a:t>
            </a:r>
          </a:p>
          <a:p>
            <a:pPr lvl="0"/>
            <a:r>
              <a:rPr lang="ru-RU" dirty="0" smtClean="0"/>
              <a:t>анализ занятия по технологии с последующим составлением плана профессионального развития;</a:t>
            </a:r>
          </a:p>
          <a:p>
            <a:pPr lvl="0"/>
            <a:r>
              <a:rPr lang="ru-RU" dirty="0" smtClean="0"/>
              <a:t>разработку методических рекомендаций по использованию современного оборудования.</a:t>
            </a:r>
          </a:p>
          <a:p>
            <a:r>
              <a:rPr lang="ru-RU" b="1" dirty="0" smtClean="0"/>
              <a:t>Критерии оценки</a:t>
            </a:r>
            <a:endParaRPr lang="ru-RU" dirty="0" smtClean="0"/>
          </a:p>
          <a:p>
            <a:r>
              <a:rPr lang="ru-RU" dirty="0" smtClean="0"/>
              <a:t>При оценке конкурсных заданий учитываются: </a:t>
            </a:r>
          </a:p>
          <a:p>
            <a:pPr lvl="0"/>
            <a:r>
              <a:rPr lang="ru-RU" dirty="0" smtClean="0"/>
              <a:t>педагогическая компетентность участника;</a:t>
            </a:r>
          </a:p>
          <a:p>
            <a:pPr lvl="0"/>
            <a:r>
              <a:rPr lang="ru-RU" dirty="0" smtClean="0"/>
              <a:t>владение используемыми современными технологиями и техникой;</a:t>
            </a:r>
          </a:p>
          <a:p>
            <a:pPr lvl="0"/>
            <a:r>
              <a:rPr lang="ru-RU" dirty="0" smtClean="0"/>
              <a:t>умение организовать проектную и практическую деятельность обучающихся; </a:t>
            </a:r>
          </a:p>
          <a:p>
            <a:pPr lvl="0"/>
            <a:r>
              <a:rPr lang="ru-RU" dirty="0" smtClean="0"/>
              <a:t>навыки использования информационно-коммуникационных технологий;</a:t>
            </a:r>
          </a:p>
          <a:p>
            <a:pPr lvl="0"/>
            <a:r>
              <a:rPr lang="ru-RU" dirty="0" smtClean="0"/>
              <a:t>коммуникативная культура;</a:t>
            </a:r>
          </a:p>
          <a:p>
            <a:pPr lvl="0"/>
            <a:r>
              <a:rPr lang="ru-RU" dirty="0" smtClean="0"/>
              <a:t>навыки профессиональной рефлексии и самообразования.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Компетенция </a:t>
            </a:r>
            <a:r>
              <a:rPr lang="ru-RU" b="1" dirty="0" smtClean="0"/>
              <a:t>«Технологии моды»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dirty="0" smtClean="0"/>
              <a:t>Специалист </a:t>
            </a:r>
            <a:r>
              <a:rPr lang="ru-RU" dirty="0" smtClean="0"/>
              <a:t>по компетенции «Технологии моды» занимается созданием современной одежды. Его техническая квалификация основывается на владении основами дизайна, различными системами конструирования одежды и техниками кроя, технологическими приемами изготовления одежды и ее окончательной отделки. </a:t>
            </a:r>
          </a:p>
          <a:p>
            <a:r>
              <a:rPr lang="ru-RU" dirty="0" smtClean="0"/>
              <a:t>     Специалист, владеющий технологиями моды,  может работать в одном из нескольких секторов швейной отрасли: он является индивидуальным предпринимателем, работающим на заказ , либо поставляет эталон-образец одежды для крупных производителей.  </a:t>
            </a:r>
          </a:p>
          <a:p>
            <a:r>
              <a:rPr lang="ru-RU" dirty="0" smtClean="0"/>
              <a:t>    Для выполнения заказов используются дорогостоящие ткани и специалист должен   иметь обширные познания в сфере эффективного поиска, приобретения, использования, хранения всех материалов и обращения с ними, иметь творческое мышление и художественную одарённость, владеть навыками коммуникации, организации работы и управления ею.  Кроме того, специалист должен разбираться в специальном швейном оборудовании ,  особенностях его применения, владеть современными информационными технологиями для использования в процессе изготовления изделия системы автоматизированного проектирования одежды (САПР)    </a:t>
            </a:r>
          </a:p>
          <a:p>
            <a:r>
              <a:rPr lang="ru-RU" dirty="0" smtClean="0"/>
              <a:t>     Целью соревнования по компетенции является демонстрация лучших международных практик в соответствии со следующими требованиями WSSS:</a:t>
            </a:r>
          </a:p>
          <a:p>
            <a:pPr lvl="0"/>
            <a:r>
              <a:rPr lang="ru-RU" dirty="0" smtClean="0"/>
              <a:t>Организация работы и управление ею</a:t>
            </a:r>
          </a:p>
          <a:p>
            <a:pPr lvl="0"/>
            <a:r>
              <a:rPr lang="ru-RU" dirty="0" smtClean="0"/>
              <a:t>Коммуникации и навыки межличностного общения</a:t>
            </a:r>
          </a:p>
          <a:p>
            <a:pPr lvl="0"/>
            <a:r>
              <a:rPr lang="ru-RU" dirty="0" smtClean="0"/>
              <a:t>Решение проблем, инновации и творчество </a:t>
            </a:r>
          </a:p>
          <a:p>
            <a:pPr lvl="0"/>
            <a:r>
              <a:rPr lang="ru-RU" dirty="0" smtClean="0"/>
              <a:t>Дизайн моды</a:t>
            </a:r>
          </a:p>
          <a:p>
            <a:pPr lvl="0"/>
            <a:r>
              <a:rPr lang="ru-RU" dirty="0" smtClean="0"/>
              <a:t>Технический рисунок</a:t>
            </a:r>
          </a:p>
          <a:p>
            <a:pPr lvl="0"/>
            <a:r>
              <a:rPr lang="ru-RU" dirty="0" smtClean="0"/>
              <a:t>Конструирование, макетирование и изготовление лекал </a:t>
            </a:r>
          </a:p>
          <a:p>
            <a:pPr lvl="0"/>
            <a:r>
              <a:rPr lang="ru-RU" dirty="0" smtClean="0"/>
              <a:t>Технологии раскроя шитья отделки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Конкурсное задание содержит следующие модули:</a:t>
            </a:r>
          </a:p>
          <a:p>
            <a:r>
              <a:rPr lang="ru-RU" dirty="0" smtClean="0"/>
              <a:t> </a:t>
            </a:r>
          </a:p>
          <a:p>
            <a:pPr lvl="0"/>
            <a:r>
              <a:rPr lang="ru-RU" b="1" dirty="0" err="1" smtClean="0"/>
              <a:t>Эскизирование</a:t>
            </a:r>
            <a:r>
              <a:rPr lang="ru-RU" dirty="0" smtClean="0"/>
              <a:t> (создание графического изображения модели одежды по образцу ткани и в соответствии с выбранной тематикой);</a:t>
            </a:r>
          </a:p>
          <a:p>
            <a:pPr lvl="0"/>
            <a:r>
              <a:rPr lang="ru-RU" b="1" dirty="0" smtClean="0"/>
              <a:t>Конструктивное моделирование женского платья</a:t>
            </a:r>
            <a:r>
              <a:rPr lang="ru-RU" dirty="0" smtClean="0"/>
              <a:t> (моделирование конструкции платья и построение лекал    при помощи САПР, выведение лекал на плоттер, распечатывание на бумаге и вырезание по контурам);</a:t>
            </a:r>
          </a:p>
          <a:p>
            <a:pPr lvl="0"/>
            <a:r>
              <a:rPr lang="ru-RU" b="1" dirty="0" smtClean="0"/>
              <a:t>Изготовление женского платья</a:t>
            </a:r>
            <a:r>
              <a:rPr lang="ru-RU" dirty="0" smtClean="0"/>
              <a:t>  ( раскладка лекал на материале, раскрой и пошив с использованием современных швейных машин и утюжильных систем, отделка платья, представление его на манекене</a:t>
            </a:r>
          </a:p>
          <a:p>
            <a:r>
              <a:rPr lang="ru-RU" dirty="0" smtClean="0"/>
              <a:t>Для оценки выполненных заданий используются судейские и измеряемые аспекты, определяющие соответствие выполненного задания требованиям  WSSS  </a:t>
            </a:r>
          </a:p>
          <a:p>
            <a:r>
              <a:rPr lang="ru-RU" dirty="0" smtClean="0"/>
              <a:t>Эксперты будут оценивать следующие аспекты, используя судейскую оценку: </a:t>
            </a:r>
          </a:p>
          <a:p>
            <a:r>
              <a:rPr lang="ru-RU" dirty="0" err="1" smtClean="0"/>
              <a:t>креативность</a:t>
            </a:r>
            <a:r>
              <a:rPr lang="ru-RU" dirty="0" smtClean="0"/>
              <a:t>, оригинальность концепции, новаторство; </a:t>
            </a:r>
          </a:p>
          <a:p>
            <a:r>
              <a:rPr lang="ru-RU" dirty="0" smtClean="0"/>
              <a:t>использование элементов и принципов дизайна; </a:t>
            </a:r>
          </a:p>
          <a:p>
            <a:r>
              <a:rPr lang="ru-RU" dirty="0" smtClean="0"/>
              <a:t>обращение с предоставленными материалами; </a:t>
            </a:r>
          </a:p>
          <a:p>
            <a:r>
              <a:rPr lang="ru-RU" dirty="0" smtClean="0"/>
              <a:t>сочетание ткани, дизайна, цвета; </a:t>
            </a:r>
          </a:p>
          <a:p>
            <a:r>
              <a:rPr lang="ru-RU" dirty="0" smtClean="0"/>
              <a:t>технический рисунок;</a:t>
            </a:r>
          </a:p>
          <a:p>
            <a:r>
              <a:rPr lang="ru-RU" dirty="0" smtClean="0"/>
              <a:t>внешний вид;</a:t>
            </a:r>
          </a:p>
          <a:p>
            <a:r>
              <a:rPr lang="ru-RU" dirty="0" smtClean="0"/>
              <a:t>форма одежды, качество готовой одежды.</a:t>
            </a:r>
          </a:p>
          <a:p>
            <a:r>
              <a:rPr lang="ru-RU" dirty="0" smtClean="0"/>
              <a:t>Оценку по измеряемым параметрам выставляют по следующим аспектам:</a:t>
            </a:r>
          </a:p>
          <a:p>
            <a:r>
              <a:rPr lang="ru-RU" dirty="0" smtClean="0"/>
              <a:t>• интерпретация задания (соответствие форм и пропорций техническому рисунку); точность измерений; изготовление конструкций;</a:t>
            </a:r>
          </a:p>
          <a:p>
            <a:r>
              <a:rPr lang="ru-RU" dirty="0" smtClean="0"/>
              <a:t>• точность кроя/плавность </a:t>
            </a:r>
            <a:r>
              <a:rPr lang="ru-RU" dirty="0" err="1" smtClean="0"/>
              <a:t>сопряжений,информативность</a:t>
            </a:r>
            <a:r>
              <a:rPr lang="ru-RU" dirty="0" smtClean="0"/>
              <a:t> лекал кроя (направление долевой нити, рекомендации для раскроя, монтажные рассечки и т.д.), соблюдение технических условий при выполнении технологических операций.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Работы с чемпионата </a:t>
            </a:r>
            <a:br>
              <a:rPr lang="ru-RU" dirty="0" smtClean="0"/>
            </a:br>
            <a:r>
              <a:rPr lang="ru-RU" dirty="0" smtClean="0"/>
              <a:t>1 место</a:t>
            </a:r>
            <a:endParaRPr lang="ru-RU" dirty="0"/>
          </a:p>
        </p:txBody>
      </p:sp>
      <p:pic>
        <p:nvPicPr>
          <p:cNvPr id="1026" name="Picture 2" descr="C:\Users\инна\Desktop\работы ворлдскилс\IMG-20190216-WA00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454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ВОРЛДСКИЛС – МОЛОДЫЕ ПРОФЕССИОНАЛЫ</vt:lpstr>
      <vt:lpstr>Слайд 2</vt:lpstr>
      <vt:lpstr>Основная цель</vt:lpstr>
      <vt:lpstr>МИССИЯ </vt:lpstr>
      <vt:lpstr>История возникновения ВОРЛДСКИЛС</vt:lpstr>
      <vt:lpstr>УЧАСТНИКИ ВОРЛДСКИЛС</vt:lpstr>
      <vt:lpstr>Компетенции ВОРЛДСКИЛС</vt:lpstr>
      <vt:lpstr>  Компетенция «Технологии моды»   </vt:lpstr>
      <vt:lpstr>Работы с чемпионата  1 место</vt:lpstr>
      <vt:lpstr>Другие работы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ВОРЛДСКИЛС – МОЛОДЫЕ ПРОФЕССИОНАЛЫ</dc:title>
  <dc:creator>Дынер Инна</dc:creator>
  <cp:lastModifiedBy>инна</cp:lastModifiedBy>
  <cp:revision>2</cp:revision>
  <dcterms:created xsi:type="dcterms:W3CDTF">2019-02-18T12:55:34Z</dcterms:created>
  <dcterms:modified xsi:type="dcterms:W3CDTF">2019-02-18T14:11:46Z</dcterms:modified>
</cp:coreProperties>
</file>